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6" r:id="rId2"/>
    <p:sldId id="277" r:id="rId3"/>
    <p:sldId id="262" r:id="rId4"/>
    <p:sldId id="267" r:id="rId5"/>
    <p:sldId id="265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5" r:id="rId16"/>
  </p:sldIdLst>
  <p:sldSz cx="9144000" cy="6858000" type="screen4x3"/>
  <p:notesSz cx="6858000" cy="9144000"/>
  <p:defaultTextStyle>
    <a:lvl1pPr marL="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>
        <p:scale>
          <a:sx n="70" d="100"/>
          <a:sy n="70" d="100"/>
        </p:scale>
        <p:origin x="-105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l-PL" sz="1200"/>
            </a:lvl1pPr>
            <a:extLst/>
          </a:lstStyle>
          <a:p>
            <a:fld id="{6E7D018D-748F-47BF-843A-40349A141CAC}" type="datetimeFigureOut">
              <a:rPr lang="pl-PL" smtClean="0"/>
              <a:pPr/>
              <a:t>2014-03-16</a:t>
            </a:fld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l-PL" sz="1200"/>
            </a:lvl1pPr>
            <a:extLst/>
          </a:lstStyle>
          <a:p>
            <a:fld id="{04AC5213-BACC-41AB-9B61-B40CF6C5296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l-PL" sz="1200"/>
            </a:lvl1pPr>
            <a:extLst/>
          </a:lstStyle>
          <a:p>
            <a:fld id="{23E9B8FB-2ABD-42C9-A6DA-A6789EAF441D}" type="datetimeFigureOut">
              <a:rPr/>
              <a:pPr/>
              <a:t>2006-06-30</a:t>
            </a:fld>
            <a:endParaRPr lang="pl-PL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pl-PL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l-PL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kładka alb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l-PL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pl-PL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tytuł albumu fotograficznego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chemeClr val="bg1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pl-PL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pl-PL"/>
              <a:t>Kliknij, aby dodać datę lub szczegóły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onie: orientacja pozioma,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pl-PL" sz="2000" i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onie: miesz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onie: orientacja pionowa,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onie: orientacja pozioma,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16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onie: orientacja pionowa, z dużym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28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na stronie: 1 w orientacji pionowej, 3 w orientacji poziom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na stronie: 3 w orientacji poziomej, 2 w orientacji piono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na stronie: 2 w orientacji poziomej, 3 w orientacji piono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wadr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l-PL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l-PL" sz="2000" i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onie: kwadr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l-PL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l-PL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l-PL" sz="2000" i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l-PL" sz="2000" i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ientacja pozioma,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l-PL" sz="2400" i="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l-PL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pl-PL" sz="2000" i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2006-06-30</a:t>
            </a:fld>
            <a:endParaRPr kumimoji="0"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/>
              <a:pPr/>
              <a:t>2006-06-30</a:t>
            </a:fld>
            <a:endParaRPr kumimoji="0"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‹#›</a:t>
            </a:fld>
            <a:endParaRPr kumimoji="0"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ientacja pionowa,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pl-PL" sz="2000" i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ientacja pozioma, pełny ek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pl-PL" i="0"/>
              <a:t>Kliknij ikonę, aby dodać zdjęcie na całej stronie</a:t>
            </a:r>
            <a:endParaRPr kumimoji="0" lang="pl-PL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cja albu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pl-PL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podtytuł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pl-PL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pl-PL"/>
              <a:t>Kliknij, aby dodać tytuł sekcji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onie: orientacja pionowa,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l-PL" sz="18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l-PL" sz="18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onie: orientacja pozioma,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l-PL" sz="18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l-PL" sz="18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na stronie: mieszane,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l-PL" sz="2000" i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na stronie: orientacja pionowa,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l-PL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l-PL" sz="20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l-PL" sz="20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l-PL" sz="2000" baseline="0"/>
            </a:lvl1pPr>
            <a:extLst/>
          </a:lstStyle>
          <a:p>
            <a:pPr lvl="0"/>
            <a:r>
              <a:rPr kumimoji="0" lang="pl-PL"/>
              <a:t>Kliknij, aby dodać podpis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pl-PL" smtClean="0"/>
              <a:t>Kliknij, aby edytować styl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pl-PL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pl-PL">
                <a:solidFill>
                  <a:schemeClr val="bg1"/>
                </a:solidFill>
              </a:rPr>
              <a:pPr algn="r"/>
              <a:t>2014-03-16</a:t>
            </a:fld>
            <a:endParaRPr kumimoji="0" lang="pl-PL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pl-PL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pl-PL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pl-PL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pl-PL">
                <a:solidFill>
                  <a:schemeClr val="bg1"/>
                </a:solidFill>
              </a:rPr>
              <a:pPr/>
              <a:t>‹#›</a:t>
            </a:fld>
            <a:endParaRPr kumimoji="0" lang="pl-PL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pl-PL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pl-PL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pl-PL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pl-PL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pl-PL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pl-PL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228600" y="4786322"/>
            <a:ext cx="8558242" cy="1919278"/>
          </a:xfrm>
        </p:spPr>
        <p:txBody>
          <a:bodyPr/>
          <a:lstStyle>
            <a:extLst/>
          </a:lstStyle>
          <a:p>
            <a:pPr algn="ctr"/>
            <a:r>
              <a:rPr sz="3200" b="1" dirty="0" smtClean="0"/>
              <a:t>ZESPÓŁ  </a:t>
            </a:r>
            <a:r>
              <a:rPr sz="3200" b="1" dirty="0" smtClean="0"/>
              <a:t>SZKOLNO </a:t>
            </a:r>
            <a:r>
              <a:rPr sz="3200" b="1" dirty="0" smtClean="0"/>
              <a:t>PRZEDSZKOLNY NR 1  IMIENIA ALFONSA ZGRZEBNIOKA W TARNOWSKICH GÓRACH</a:t>
            </a:r>
            <a:endParaRPr lang="pl-PL" sz="3200" b="1" dirty="0"/>
          </a:p>
        </p:txBody>
      </p:sp>
      <p:pic>
        <p:nvPicPr>
          <p:cNvPr id="8" name="Obraz 7" descr="so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1571612"/>
            <a:ext cx="1429951" cy="182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ymbol zastępczy obrazu 6" descr="DSCN1144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l="909" r="909"/>
          <a:stretch>
            <a:fillRect/>
          </a:stretch>
        </p:blipFill>
        <p:spPr>
          <a:xfrm>
            <a:off x="755576" y="188640"/>
            <a:ext cx="6079559" cy="464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obrazu 9" descr="DSCN118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3" r="13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smtClean="0"/>
              <a:t>SZKOŁA  POSIADA  WIELE  RÓŻNYCH  SPRZĘTÓW  PRZEZNACZONYCH  DLA  ROZWOJU:</a:t>
            </a:r>
          </a:p>
          <a:p>
            <a:pPr algn="ctr">
              <a:buFont typeface="Wingdings" pitchFamily="2" charset="2"/>
              <a:buChar char="Ø"/>
            </a:pPr>
            <a:r>
              <a:rPr smtClean="0"/>
              <a:t>UMYSŁU</a:t>
            </a:r>
          </a:p>
          <a:p>
            <a:pPr algn="ctr">
              <a:buFont typeface="Wingdings" pitchFamily="2" charset="2"/>
              <a:buChar char="Ø"/>
            </a:pPr>
            <a:r>
              <a:rPr smtClean="0"/>
              <a:t>SŁUCHU MUZYCZNEGO</a:t>
            </a:r>
          </a:p>
          <a:p>
            <a:pPr algn="ctr">
              <a:buFontTx/>
              <a:buChar char="-"/>
            </a:pPr>
            <a:endParaRPr lang="pl-PL" dirty="0"/>
          </a:p>
        </p:txBody>
      </p:sp>
      <p:pic>
        <p:nvPicPr>
          <p:cNvPr id="9" name="Symbol zastępczy obrazu 8" descr="DSCN1170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3" r="13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Symbol zastępczy obrazu 5" descr="DSCN1171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 l="13" r="13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 descr="sow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772816"/>
            <a:ext cx="864096" cy="110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00"/>
                            </p:stCondLst>
                            <p:childTnLst>
                              <p:par>
                                <p:cTn id="2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7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 descr="DSCN119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3" r="13"/>
          <a:stretch>
            <a:fillRect/>
          </a:stretch>
        </p:blipFill>
        <p:spPr/>
      </p:pic>
      <p:pic>
        <p:nvPicPr>
          <p:cNvPr id="7" name="Symbol zastępczy obrazu 6" descr="DSCN1193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3" r="13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obrazu 5" descr="DSCN1194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 l="13" r="13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ctr"/>
            <a:r>
              <a:rPr sz="2800" b="1" dirty="0" smtClean="0"/>
              <a:t>MAMY  WIELE  CIEKAWYCH  URZĄDZEŃ  ROZWIJAJĄCYCH  UKŁAD  </a:t>
            </a:r>
            <a:r>
              <a:rPr sz="2800" b="1" dirty="0" smtClean="0"/>
              <a:t>RUCHOWY  DZIECKA</a:t>
            </a:r>
            <a:endParaRPr lang="pl-PL" sz="2800" b="1" dirty="0"/>
          </a:p>
        </p:txBody>
      </p:sp>
      <p:pic>
        <p:nvPicPr>
          <p:cNvPr id="11" name="Obraz 10" descr="sow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0"/>
            <a:ext cx="965196" cy="123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 descr="DSCN1168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3" r="13"/>
          <a:stretch>
            <a:fillRect/>
          </a:stretch>
        </p:blipFill>
        <p:spPr/>
      </p:pic>
      <p:pic>
        <p:nvPicPr>
          <p:cNvPr id="7" name="Symbol zastępczy obrazu 6" descr="DSCN1198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3" r="13"/>
          <a:stretch>
            <a:fillRect/>
          </a:stretch>
        </p:blipFill>
        <p:spPr/>
      </p:pic>
      <p:pic>
        <p:nvPicPr>
          <p:cNvPr id="6" name="Symbol zastępczy obrazu 5" descr="DSCN1182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 l="13" r="13"/>
          <a:stretch>
            <a:fillRect/>
          </a:stretch>
        </p:blipFill>
        <p:spPr/>
      </p:pic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b="1" smtClean="0"/>
              <a:t>NA  PRZERWACH  UCZNIOWIE WESOŁO  SIĘ  BAWIĄ </a:t>
            </a:r>
            <a:endParaRPr lang="pl-PL" b="1" dirty="0"/>
          </a:p>
        </p:txBody>
      </p:sp>
      <p:pic>
        <p:nvPicPr>
          <p:cNvPr id="11" name="Obraz 10" descr="sow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260648"/>
            <a:ext cx="1429951" cy="182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00"/>
                            </p:stCondLst>
                            <p:childTnLst>
                              <p:par>
                                <p:cTn id="1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obrazu 3" descr="DSCN1163.JPG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/>
          <a:srcRect t="27778" b="27778"/>
          <a:stretch>
            <a:fillRect/>
          </a:stretch>
        </p:blipFill>
        <p:spPr/>
      </p:pic>
      <p:sp>
        <p:nvSpPr>
          <p:cNvPr id="3" name="Symbol zastępczy tekstu 2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/>
          </a:bodyPr>
          <a:lstStyle/>
          <a:p>
            <a:pPr algn="ctr"/>
            <a:r>
              <a:rPr sz="2800" b="1" smtClean="0"/>
              <a:t>NASZA  BIBLIOTEKA  PĘKA  W  SZWACH  OD  WIEDZY  ZGROMADZONEJ  W  KSIĄŻKACH  </a:t>
            </a:r>
            <a:endParaRPr lang="pl-PL" sz="2800" b="1" dirty="0"/>
          </a:p>
        </p:txBody>
      </p:sp>
      <p:pic>
        <p:nvPicPr>
          <p:cNvPr id="7" name="Obraz 6" descr="so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5032531"/>
            <a:ext cx="1429951" cy="182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algn="ctr"/>
            <a:r>
              <a:rPr b="1" dirty="0" smtClean="0"/>
              <a:t>UCZNIOWIE  POSIADAJĄ  SWOJE  SZAFKI  Z  </a:t>
            </a:r>
            <a:r>
              <a:rPr b="1" dirty="0" smtClean="0"/>
              <a:t>WŁASNYM  </a:t>
            </a:r>
            <a:r>
              <a:rPr b="1" dirty="0" smtClean="0"/>
              <a:t>KLUCZYKIEM </a:t>
            </a:r>
          </a:p>
          <a:p>
            <a:pPr algn="ctr"/>
            <a:r>
              <a:rPr b="1" dirty="0" smtClean="0"/>
              <a:t>CO  ZAPEWNIA BEZPIECZEŃSTWO  POZOSTAWIONYCH  PRZEZ  NICH RZECZY</a:t>
            </a:r>
            <a:endParaRPr lang="pl-PL" b="1" dirty="0"/>
          </a:p>
        </p:txBody>
      </p:sp>
      <p:pic>
        <p:nvPicPr>
          <p:cNvPr id="8" name="Symbol zastępczy obrazu 7" descr="DSCN1206.JPG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/>
          <a:srcRect t="27778" b="27778"/>
          <a:stretch>
            <a:fillRect/>
          </a:stretch>
        </p:blipFill>
        <p:spPr>
          <a:xfrm>
            <a:off x="285720" y="857231"/>
            <a:ext cx="8102704" cy="2700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so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1165780" cy="1488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DSCN1125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21886" r="21886"/>
          <a:stretch>
            <a:fillRect/>
          </a:stretch>
        </p:blipFill>
        <p:spPr/>
      </p:pic>
      <p:pic>
        <p:nvPicPr>
          <p:cNvPr id="9" name="Symbol zastępczy obrazu 8" descr="DSCN1146.JPG"/>
          <p:cNvPicPr>
            <a:picLocks noGrp="1" noChangeAspect="1"/>
          </p:cNvPicPr>
          <p:nvPr>
            <p:ph type="pic" sz="quarter" idx="31"/>
          </p:nvPr>
        </p:nvPicPr>
        <p:blipFill>
          <a:blip r:embed="rId3" cstate="print"/>
          <a:srcRect l="21886" r="21886"/>
          <a:stretch>
            <a:fillRect/>
          </a:stretch>
        </p:blipFill>
        <p:spPr/>
      </p:pic>
      <p:pic>
        <p:nvPicPr>
          <p:cNvPr id="8" name="Symbol zastępczy obrazu 7" descr="DSCN1147.JPG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print"/>
          <a:srcRect l="21886" r="21886"/>
          <a:stretch>
            <a:fillRect/>
          </a:stretch>
        </p:blipFill>
        <p:spPr/>
      </p:pic>
      <p:pic>
        <p:nvPicPr>
          <p:cNvPr id="10" name="Symbol zastępczy obrazu 9" descr="DSCN1134.JPG"/>
          <p:cNvPicPr>
            <a:picLocks noGrp="1" noChangeAspect="1"/>
          </p:cNvPicPr>
          <p:nvPr>
            <p:ph type="pic" sz="quarter" idx="32"/>
          </p:nvPr>
        </p:nvPicPr>
        <p:blipFill>
          <a:blip r:embed="rId5" cstate="print"/>
          <a:srcRect l="21886" r="21886"/>
          <a:stretch>
            <a:fillRect/>
          </a:stretch>
        </p:blipFill>
        <p:spPr/>
      </p:pic>
      <p:sp>
        <p:nvSpPr>
          <p:cNvPr id="6" name="Symbol zastępczy tekstu 5"/>
          <p:cNvSpPr>
            <a:spLocks noGrp="1"/>
          </p:cNvSpPr>
          <p:nvPr>
            <p:ph type="body" sz="quarter" idx="29"/>
          </p:nvPr>
        </p:nvSpPr>
        <p:spPr>
          <a:xfrm>
            <a:off x="228600" y="3284984"/>
            <a:ext cx="8159824" cy="31158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dirty="0" smtClean="0"/>
              <a:t>DODATKOWO  W  SZKOLE  FUNKCJONUJE  DZIENNIK  ELEKTRONICZNY  POZWALAJĄCY  W  ŁATWY  SPOSÓB  KONTROLOWAĆ  PRZEZ  RODZICA  </a:t>
            </a:r>
            <a:r>
              <a:rPr dirty="0" smtClean="0"/>
              <a:t>POSTĘPY</a:t>
            </a:r>
          </a:p>
          <a:p>
            <a:pPr algn="ctr"/>
            <a:r>
              <a:rPr dirty="0" smtClean="0"/>
              <a:t> I  ZACHOWANIE  DZIECKA  </a:t>
            </a:r>
          </a:p>
          <a:p>
            <a:pPr algn="ctr"/>
            <a:r>
              <a:rPr lang="pl-PL" b="1" dirty="0" smtClean="0"/>
              <a:t>ZESPÓŁ  </a:t>
            </a:r>
            <a:r>
              <a:rPr lang="pl-PL" b="1" dirty="0" smtClean="0"/>
              <a:t>SZKOLNO PRZEDSZKOLNY NR 1</a:t>
            </a:r>
            <a:endParaRPr dirty="0" smtClean="0"/>
          </a:p>
          <a:p>
            <a:r>
              <a:rPr sz="4000" b="1" dirty="0" smtClean="0"/>
              <a:t>          SERDECZNIE  ZAPRASZAMY !!!</a:t>
            </a:r>
          </a:p>
          <a:p>
            <a:pPr algn="ctr"/>
            <a:r>
              <a:rPr sz="3000" b="1" dirty="0" smtClean="0"/>
              <a:t>         </a:t>
            </a:r>
            <a:endParaRPr sz="3000" b="1" dirty="0" smtClean="0"/>
          </a:p>
        </p:txBody>
      </p:sp>
      <p:pic>
        <p:nvPicPr>
          <p:cNvPr id="13" name="Obraz 12" descr="sow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4653136"/>
            <a:ext cx="1297344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7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7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obrazu 8" descr="DSCN1145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3" r="1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obrazu 7" descr="DSCN1139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3" r="1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obrazu 6" descr="DSCN1143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 l="13" r="1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pl-PL" b="1" dirty="0" smtClean="0"/>
              <a:t>ZESPÓŁ  SZKOLNO PRZEDSZKOLNY NR 1 W TARNOWSKICH GÓRACH</a:t>
            </a:r>
            <a:endParaRPr lang="pl-PL" b="1" dirty="0"/>
          </a:p>
        </p:txBody>
      </p:sp>
      <p:pic>
        <p:nvPicPr>
          <p:cNvPr id="6" name="Obraz 5" descr="sow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32656"/>
            <a:ext cx="1429951" cy="182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 descr="DSCN1129.JPG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/>
          <a:srcRect l="25152" r="25152"/>
          <a:stretch>
            <a:fillRect/>
          </a:stretch>
        </p:blipFill>
        <p:spPr>
          <a:xfrm>
            <a:off x="285720" y="214290"/>
            <a:ext cx="2343136" cy="3536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Symbol zastępczy obrazu 16" descr="DSCN1151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l="25152" r="25152"/>
          <a:stretch>
            <a:fillRect/>
          </a:stretch>
        </p:blipFill>
        <p:spPr>
          <a:xfrm>
            <a:off x="228600" y="3124837"/>
            <a:ext cx="2271698" cy="3428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Symbol zastępczy obrazu 18" descr="DSCN1165.JPG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print"/>
          <a:srcRect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Symbol zastępczy obrazu 22" descr="DSCN1177.JPG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357686" y="214290"/>
            <a:ext cx="3990988" cy="2993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Obraz 24" descr="DSCN11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214290"/>
            <a:ext cx="2762270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Symbol zastępczy obrazu 20" descr="DSCN1174.JPG"/>
          <p:cNvPicPr>
            <a:picLocks noGrp="1" noChangeAspect="1"/>
          </p:cNvPicPr>
          <p:nvPr>
            <p:ph type="pic" sz="quarter" idx="27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4643438" y="3500438"/>
            <a:ext cx="4070350" cy="3052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" name="Obraz 23" descr="DSCN118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0298" y="2285991"/>
            <a:ext cx="3571900" cy="2678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929190" y="1357298"/>
            <a:ext cx="3200400" cy="3810000"/>
          </a:xfrm>
        </p:spPr>
        <p:txBody>
          <a:bodyPr>
            <a:normAutofit/>
          </a:bodyPr>
          <a:lstStyle/>
          <a:p>
            <a:r>
              <a:rPr sz="5400" dirty="0" smtClean="0"/>
              <a:t>OFERTA  NASZEJ  PLACÓWKI</a:t>
            </a:r>
            <a:endParaRPr lang="pl-PL" sz="5400" dirty="0"/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28596" y="357166"/>
            <a:ext cx="4000528" cy="92869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pl-PL" sz="1200" kern="10" spc="-12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CYFROWA  SZKOŁA</a:t>
            </a:r>
            <a:endParaRPr lang="pl-PL" sz="1200" kern="10" spc="-12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4" name="WordArt 6"/>
          <p:cNvSpPr>
            <a:spLocks noChangeArrowheads="1" noChangeShapeType="1" noTextEdit="1"/>
          </p:cNvSpPr>
          <p:nvPr/>
        </p:nvSpPr>
        <p:spPr bwMode="auto">
          <a:xfrm>
            <a:off x="428596" y="1500174"/>
            <a:ext cx="4000528" cy="100013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sz="1200" kern="10" spc="-12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STOŁÓWKA</a:t>
            </a:r>
            <a:endParaRPr lang="pl-PL" sz="1200" kern="10" spc="-12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571472" y="4143380"/>
            <a:ext cx="2643206" cy="85725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endParaRPr lang="pl-PL" sz="1200" kern="10" spc="-12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214282" y="3068960"/>
            <a:ext cx="4645750" cy="93610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sz="1200" kern="10" spc="-12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CYFROWE   LEKCJE</a:t>
            </a:r>
            <a:endParaRPr lang="pl-PL" sz="1200" kern="10" spc="-12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357158" y="4643446"/>
            <a:ext cx="7786742" cy="121444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sz="1200" kern="10" spc="-12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D Z I E N </a:t>
            </a:r>
            <a:r>
              <a:rPr sz="1200" kern="10" spc="-12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N</a:t>
            </a:r>
            <a:r>
              <a:rPr sz="1200" kern="10" spc="-12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I  K    E  L E K T R O N I C Z N Y</a:t>
            </a:r>
            <a:endParaRPr lang="pl-PL" sz="1200" kern="10" spc="-12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9" name="Obraz 8" descr="so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429951" cy="182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>
          <a:xfrm>
            <a:off x="500034" y="5786454"/>
            <a:ext cx="7086600" cy="381000"/>
          </a:xfrm>
        </p:spPr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>
            <a:extLst/>
          </a:lstStyle>
          <a:p>
            <a:pPr algn="ctr"/>
            <a:r>
              <a:rPr dirty="0" smtClean="0"/>
              <a:t>CYFROWA  SZKOŁA  JEST  WYPOSAŻONA  W  DUŻĄ  ILOŚĆ  SPRZĘTU  MULTIMEDIALNEGO</a:t>
            </a:r>
            <a:endParaRPr lang="pl-PL" dirty="0"/>
          </a:p>
        </p:txBody>
      </p:sp>
      <p:pic>
        <p:nvPicPr>
          <p:cNvPr id="12" name="Symbol zastępczy obrazu 11" descr="DSCN1157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9682" r="9682"/>
          <a:stretch>
            <a:fillRect/>
          </a:stretch>
        </p:blipFill>
        <p:spPr/>
      </p:pic>
      <p:pic>
        <p:nvPicPr>
          <p:cNvPr id="15" name="Symbol zastępczy obrazu 14" descr="DSCN1156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rcRect l="12500" r="12500"/>
          <a:stretch>
            <a:fillRect/>
          </a:stretch>
        </p:blipFill>
        <p:spPr>
          <a:xfrm rot="5400000">
            <a:off x="2950029" y="2133600"/>
            <a:ext cx="2209800" cy="2209800"/>
          </a:xfrm>
        </p:spPr>
      </p:pic>
      <p:pic>
        <p:nvPicPr>
          <p:cNvPr id="16" name="Symbol zastępczy obrazu 15" descr="DSCN1158.JPG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/>
          <a:srcRect l="12500" r="12500"/>
          <a:stretch>
            <a:fillRect/>
          </a:stretch>
        </p:blipFill>
        <p:spPr/>
      </p:pic>
      <p:sp>
        <p:nvSpPr>
          <p:cNvPr id="17" name="pole tekstowe 16"/>
          <p:cNvSpPr txBox="1"/>
          <p:nvPr/>
        </p:nvSpPr>
        <p:spPr>
          <a:xfrm>
            <a:off x="785786" y="571480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dirty="0" smtClean="0">
                <a:solidFill>
                  <a:srgbClr val="FFFF00"/>
                </a:solidFill>
              </a:rPr>
              <a:t>CYFROWA  SZKOŁA</a:t>
            </a:r>
            <a:endParaRPr lang="pl-PL" sz="4400" dirty="0">
              <a:solidFill>
                <a:srgbClr val="FFFF00"/>
              </a:solidFill>
            </a:endParaRPr>
          </a:p>
        </p:txBody>
      </p:sp>
      <p:pic>
        <p:nvPicPr>
          <p:cNvPr id="10" name="Obraz 9" descr="sow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332656"/>
            <a:ext cx="1429951" cy="182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8058176" cy="2157434"/>
          </a:xfrm>
        </p:spPr>
        <p:txBody>
          <a:bodyPr/>
          <a:lstStyle>
            <a:extLst/>
          </a:lstStyle>
          <a:p>
            <a:pPr algn="ctr"/>
            <a:r>
              <a:rPr b="1" dirty="0" smtClean="0">
                <a:latin typeface="Times New Roman" pitchFamily="18" charset="0"/>
                <a:cs typeface="Times New Roman" pitchFamily="18" charset="0"/>
              </a:rPr>
              <a:t>SZKOŁA  JEST  WYPOSAŻONA  W  LAPTOPY, </a:t>
            </a:r>
          </a:p>
          <a:p>
            <a:pPr algn="ctr"/>
            <a:r>
              <a:rPr b="1" dirty="0" smtClean="0">
                <a:latin typeface="Times New Roman" pitchFamily="18" charset="0"/>
                <a:cs typeface="Times New Roman" pitchFamily="18" charset="0"/>
              </a:rPr>
              <a:t>KOMPUTERY STACJONARNE,  TABLICE  MULTIMEDIALNE,  PROJEKTORY ,  SKANERY ,  DRUKARKI. </a:t>
            </a:r>
          </a:p>
          <a:p>
            <a:pPr algn="ctr"/>
            <a:endParaRPr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b="1" dirty="0" smtClean="0">
                <a:latin typeface="Times New Roman" pitchFamily="18" charset="0"/>
                <a:cs typeface="Times New Roman" pitchFamily="18" charset="0"/>
              </a:rPr>
              <a:t>  WSZYSTKO  PO  TO  BY  JUŻ  OD  MŁODYCH  LAT  ZAZNAJAMIAĆ  DZIECI  Z  POSTĘPEM  CYFROWYM.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obrazu 6" descr="DSCN1160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1875" r="21875"/>
          <a:stretch>
            <a:fillRect/>
          </a:stretch>
        </p:blipFill>
        <p:spPr/>
      </p:pic>
      <p:pic>
        <p:nvPicPr>
          <p:cNvPr id="14" name="Symbol zastępczy obrazu 13" descr="DSCN1155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 l="21875" r="21875"/>
          <a:stretch>
            <a:fillRect/>
          </a:stretch>
        </p:blipFill>
        <p:spPr/>
      </p:pic>
      <p:pic>
        <p:nvPicPr>
          <p:cNvPr id="22" name="Symbol zastępczy obrazu 21" descr="DSCN1153.JP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 l="21875" r="21875"/>
          <a:stretch>
            <a:fillRect/>
          </a:stretch>
        </p:blipFill>
        <p:spPr/>
      </p:pic>
      <p:pic>
        <p:nvPicPr>
          <p:cNvPr id="9" name="Obraz 8" descr="sow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4049" y="5032531"/>
            <a:ext cx="1429951" cy="182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8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7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85720" y="5500702"/>
            <a:ext cx="8672946" cy="1238250"/>
          </a:xfrm>
        </p:spPr>
        <p:txBody>
          <a:bodyPr/>
          <a:lstStyle/>
          <a:p>
            <a:pPr algn="ctr"/>
            <a:r>
              <a:rPr smtClean="0"/>
              <a:t>UCZNIOWIE  NA  ZAJĘCIACH WYKORZYSTUJĄ  KOMPUTERY</a:t>
            </a:r>
            <a:endParaRPr lang="pl-PL" dirty="0"/>
          </a:p>
        </p:txBody>
      </p:sp>
      <p:pic>
        <p:nvPicPr>
          <p:cNvPr id="5" name="Symbol zastępczy obrazu 4" descr="DSCN1185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909" r="909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 descr="so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700808"/>
            <a:ext cx="1429951" cy="182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6"/>
          </p:nvPr>
        </p:nvSpPr>
        <p:spPr>
          <a:xfrm>
            <a:off x="152400" y="4267200"/>
            <a:ext cx="7920062" cy="1304940"/>
          </a:xfrm>
        </p:spPr>
        <p:txBody>
          <a:bodyPr>
            <a:noAutofit/>
          </a:bodyPr>
          <a:lstStyle/>
          <a:p>
            <a:pPr algn="ctr"/>
            <a:r>
              <a:rPr sz="2800" b="1" dirty="0" smtClean="0"/>
              <a:t>W  NASZEJ  SZKOLE  DZIECI  MOGĄ  ZJEŚĆ  </a:t>
            </a:r>
          </a:p>
          <a:p>
            <a:pPr algn="ctr"/>
            <a:r>
              <a:rPr sz="2800" b="1" dirty="0" smtClean="0"/>
              <a:t>PYSZNE  OBIADY  </a:t>
            </a:r>
            <a:r>
              <a:rPr lang="pl-PL" sz="2800" b="1" dirty="0" err="1" smtClean="0">
                <a:sym typeface="Wingdings" pitchFamily="2" charset="2"/>
              </a:rPr>
              <a:t></a:t>
            </a:r>
            <a:endParaRPr lang="pl-PL" sz="2800" b="1" dirty="0"/>
          </a:p>
        </p:txBody>
      </p:sp>
      <p:pic>
        <p:nvPicPr>
          <p:cNvPr id="8" name="Symbol zastępczy obrazu 7" descr="DSCN1133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476672"/>
            <a:ext cx="4362785" cy="327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ymbol zastępczy obrazu 8" descr="DSCN1207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1999" y="548680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sow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797152"/>
            <a:ext cx="1429951" cy="182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pPr algn="l"/>
            <a:endParaRPr b="1" dirty="0" smtClean="0"/>
          </a:p>
          <a:p>
            <a:pPr algn="l"/>
            <a:endParaRPr lang="pl-PL" b="1" dirty="0" smtClean="0"/>
          </a:p>
          <a:p>
            <a:pPr algn="l"/>
            <a:endParaRPr lang="pl-PL" b="1" dirty="0" smtClean="0"/>
          </a:p>
          <a:p>
            <a:pPr algn="l"/>
            <a:endParaRPr lang="pl-PL" b="1" dirty="0" smtClean="0"/>
          </a:p>
          <a:p>
            <a:pPr algn="l"/>
            <a:endParaRPr lang="pl-PL" b="1" dirty="0" smtClean="0"/>
          </a:p>
          <a:p>
            <a:pPr algn="l"/>
            <a:endParaRPr lang="pl-PL" b="1" dirty="0" smtClean="0"/>
          </a:p>
          <a:p>
            <a:pPr algn="l"/>
            <a:endParaRPr lang="pl-PL" b="1" dirty="0" smtClean="0"/>
          </a:p>
          <a:p>
            <a:pPr algn="l"/>
            <a:endParaRPr lang="pl-PL" b="1" dirty="0" smtClean="0"/>
          </a:p>
          <a:p>
            <a:pPr algn="l"/>
            <a:endParaRPr lang="pl-PL" b="1" dirty="0" smtClean="0"/>
          </a:p>
          <a:p>
            <a:pPr algn="l"/>
            <a:endParaRPr lang="pl-PL" b="1" dirty="0" smtClean="0"/>
          </a:p>
          <a:p>
            <a:pPr algn="l"/>
            <a:endParaRPr lang="pl-PL" b="1" dirty="0" smtClean="0"/>
          </a:p>
          <a:p>
            <a:pPr algn="l"/>
            <a:endParaRPr lang="pl-PL" b="1" dirty="0" smtClean="0"/>
          </a:p>
          <a:p>
            <a:pPr algn="l"/>
            <a:endParaRPr lang="pl-PL" b="1" dirty="0" smtClean="0"/>
          </a:p>
          <a:p>
            <a:pPr algn="l"/>
            <a:r>
              <a:rPr sz="5600" b="1" dirty="0" smtClean="0"/>
              <a:t>W </a:t>
            </a:r>
            <a:r>
              <a:rPr sz="5600" b="1" dirty="0" smtClean="0"/>
              <a:t>SZKOLE  SĄ  PROWADZONE  </a:t>
            </a:r>
            <a:r>
              <a:rPr sz="5600" b="1" dirty="0" smtClean="0"/>
              <a:t>ZAJĘCIA  </a:t>
            </a:r>
            <a:r>
              <a:rPr sz="5600" b="1" dirty="0" smtClean="0"/>
              <a:t>CYFROWE</a:t>
            </a:r>
          </a:p>
          <a:p>
            <a:pPr algn="l"/>
            <a:r>
              <a:rPr sz="5600" b="1" dirty="0" smtClean="0"/>
              <a:t> Z  WYKORZYSTANIEM:</a:t>
            </a:r>
          </a:p>
          <a:p>
            <a:pPr algn="l">
              <a:buFont typeface="Wingdings" pitchFamily="2" charset="2"/>
              <a:buChar char="Ø"/>
            </a:pPr>
            <a:r>
              <a:rPr sz="5600" b="1" dirty="0" smtClean="0"/>
              <a:t>  </a:t>
            </a:r>
            <a:r>
              <a:rPr sz="5600" b="1" dirty="0" smtClean="0"/>
              <a:t>TABLIC  MULTIMEDIALNYCH</a:t>
            </a:r>
          </a:p>
          <a:p>
            <a:pPr algn="l">
              <a:buFont typeface="Wingdings" pitchFamily="2" charset="2"/>
              <a:buChar char="Ø"/>
            </a:pPr>
            <a:r>
              <a:rPr sz="5600" b="1" dirty="0" smtClean="0"/>
              <a:t>LAPTOPÓW</a:t>
            </a:r>
          </a:p>
          <a:p>
            <a:pPr algn="l">
              <a:buFont typeface="Wingdings" pitchFamily="2" charset="2"/>
              <a:buChar char="Ø"/>
            </a:pPr>
            <a:r>
              <a:rPr sz="5600" b="1" dirty="0" smtClean="0"/>
              <a:t>KOMPUTERÓW OSOBISTYCH</a:t>
            </a:r>
            <a:endParaRPr lang="pl-PL" sz="5600" b="1" dirty="0"/>
          </a:p>
        </p:txBody>
      </p:sp>
      <p:pic>
        <p:nvPicPr>
          <p:cNvPr id="11" name="Symbol zastępczy obrazu 10" descr="DSCN1185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/>
          <a:srcRect l="13" r="13"/>
          <a:stretch>
            <a:fillRect/>
          </a:stretch>
        </p:blipFill>
        <p:spPr>
          <a:xfrm>
            <a:off x="467544" y="3356992"/>
            <a:ext cx="3947160" cy="2960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Symbol zastępczy obrazu 5" descr="DSCN1175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13" r="13"/>
          <a:stretch>
            <a:fillRect/>
          </a:stretch>
        </p:blipFill>
        <p:spPr>
          <a:xfrm>
            <a:off x="4211960" y="404664"/>
            <a:ext cx="3947160" cy="2960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Symbol zastępczy obrazu 11" descr="DSCN1155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l="13" r="13"/>
          <a:stretch>
            <a:fillRect/>
          </a:stretch>
        </p:blipFill>
        <p:spPr>
          <a:xfrm>
            <a:off x="4139952" y="3140968"/>
            <a:ext cx="4368485" cy="3276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Obraz 7" descr="sow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32656"/>
            <a:ext cx="1219489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7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7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4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400"/>
                            </p:stCondLst>
                            <p:childTnLst>
                              <p:par>
                                <p:cTn id="3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3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204</Words>
  <Application>Microsoft Office PowerPoint</Application>
  <PresentationFormat>Pokaz na ekranie (4:3)</PresentationFormat>
  <Paragraphs>51</Paragraphs>
  <Slides>15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ContemporaryPhotoAlbum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2014-03-15T06:43:02Z</dcterms:created>
  <dcterms:modified xsi:type="dcterms:W3CDTF">2014-03-16T16:48:23Z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1045</vt:i4>
  </property>
  <property fmtid="{D5CDD505-2E9C-101B-9397-08002B2CF9AE}" pid="3" name="_Version">
    <vt:lpwstr>12.0.4518</vt:lpwstr>
  </property>
</Properties>
</file>